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 Light Bold" panose="020B0604020202020204" charset="0"/>
      <p:regular r:id="rId31"/>
    </p:embeddedFont>
    <p:embeddedFont>
      <p:font typeface="Open Sans" panose="020B0604020202020204" charset="0"/>
      <p:regular r:id="rId32"/>
    </p:embeddedFont>
    <p:embeddedFont>
      <p:font typeface="Arimo Bold" panose="020B0604020202020204" charset="0"/>
      <p:regular r:id="rId33"/>
    </p:embeddedFont>
    <p:embeddedFont>
      <p:font typeface="Roboto" panose="020B0604020202020204" charset="0"/>
      <p:regular r:id="rId34"/>
    </p:embeddedFont>
    <p:embeddedFont>
      <p:font typeface="Roboto Bold" panose="020B0604020202020204" charset="0"/>
      <p:regular r:id="rId35"/>
    </p:embeddedFont>
    <p:embeddedFont>
      <p:font typeface="Now Bold" panose="020B0604020202020204" charset="0"/>
      <p:regular r:id="rId36"/>
    </p:embeddedFont>
    <p:embeddedFont>
      <p:font typeface="Open Sans Bold" panose="020B0604020202020204" charset="0"/>
      <p:regular r:id="rId37"/>
    </p:embeddedFont>
    <p:embeddedFont>
      <p:font typeface="Heebo Bold" panose="020B0604020202020204" charset="-79"/>
      <p:regular r:id="rId38"/>
    </p:embeddedFont>
    <p:embeddedFont>
      <p:font typeface="Glacial Indifference" panose="020B0604020202020204" charset="0"/>
      <p:regular r:id="rId39"/>
    </p:embeddedFont>
    <p:embeddedFont>
      <p:font typeface="Heebo Bold Bold" panose="020B0604020202020204" charset="-79"/>
      <p:regular r:id="rId40"/>
    </p:embeddedFont>
    <p:embeddedFont>
      <p:font typeface="Glacial Indifference Bold" panose="020B0604020202020204" charset="0"/>
      <p:regular r:id="rId41"/>
    </p:embeddedFont>
    <p:embeddedFont>
      <p:font typeface="Open Sans Light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56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github.com/adafruit/Adafruit-Motor-Shield-librar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zZ1sYtoo5gw&amp;t=28s&amp;ab_channel=MERTARDUINO%26DI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grpSp>
        <p:nvGrpSpPr>
          <p:cNvPr id="3" name="Group 3"/>
          <p:cNvGrpSpPr/>
          <p:nvPr/>
        </p:nvGrpSpPr>
        <p:grpSpPr>
          <a:xfrm>
            <a:off x="-258843" y="-248034"/>
            <a:ext cx="10783069" cy="1078306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EBE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8843" y="1710917"/>
            <a:ext cx="9729839" cy="64384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4807" y="3973662"/>
            <a:ext cx="6083868" cy="144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191919"/>
                </a:solidFill>
                <a:latin typeface="Heebo Bold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51509" y="1019175"/>
            <a:ext cx="1413883" cy="137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75598" y="3964137"/>
            <a:ext cx="5989793" cy="2358726"/>
            <a:chOff x="0" y="0"/>
            <a:chExt cx="7986391" cy="314496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7986391" cy="1373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0"/>
                </a:lnSpc>
              </a:pPr>
              <a:r>
                <a:rPr lang="en-US" sz="6750" spc="1350">
                  <a:solidFill>
                    <a:srgbClr val="000000"/>
                  </a:solidFill>
                  <a:latin typeface="Glacial Indifference Bold"/>
                </a:rPr>
                <a:t>CSE 315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11027" y="1611443"/>
              <a:ext cx="7364338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000000"/>
                  </a:solidFill>
                  <a:latin typeface="Glacial Indifference"/>
                </a:rPr>
                <a:t>Peripherals &amp; Interfacing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85430" y="7386910"/>
            <a:ext cx="3370130" cy="146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</a:rPr>
              <a:t>Durjoy Mistry</a:t>
            </a:r>
          </a:p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</a:rPr>
              <a:t>UAP CSE,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Year 3 | Semester 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267213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1164" y="1224083"/>
            <a:ext cx="1318809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Synchronous or Asynchronous(AC)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16829" y="267213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77217" y="267213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98212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Synchronous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2027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Asynchronous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3591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1220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Asynchronous motor is cheaper compared to synchronous motors.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77217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Synchronous motor is costlier compared to asynchronous motors.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9200" y="4676071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11220" y="7105071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Stator speed is not equal to the speed of rotor. Rotor is slower than stator.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105071"/>
            <a:ext cx="4077579" cy="84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Stator speed is equal to the speed of totor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0007" y="7224024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521997"/>
            <a:ext cx="11161897" cy="62131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77542"/>
            <a:ext cx="11282037" cy="63020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13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Motor(Video)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8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781926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4580" b="4580"/>
          <a:stretch>
            <a:fillRect/>
          </a:stretch>
        </p:blipFill>
        <p:spPr>
          <a:xfrm>
            <a:off x="1028700" y="3779693"/>
            <a:ext cx="11228817" cy="56977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14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AC Servo Motor(1)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3200" b="3200"/>
          <a:stretch>
            <a:fillRect/>
          </a:stretch>
        </p:blipFill>
        <p:spPr>
          <a:xfrm>
            <a:off x="1028700" y="3581565"/>
            <a:ext cx="11587556" cy="60940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15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AC Servo Motor(2)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16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Working Principles of a AC Servo Motor(Video)- Synchronous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8" name="video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4034135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17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Working Principles of a AC Servo Motor(Video)-</a:t>
            </a:r>
            <a:r>
              <a:rPr lang="en-US" sz="6400">
                <a:solidFill>
                  <a:srgbClr val="191919"/>
                </a:solidFill>
                <a:latin typeface="Heebo Bold Bold"/>
              </a:rPr>
              <a:t>Asynchronous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9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003" y="388538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9459" y="3347035"/>
            <a:ext cx="8051141" cy="518493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5400000">
            <a:off x="2449468" y="3635011"/>
            <a:ext cx="1017133" cy="441181"/>
            <a:chOff x="0" y="0"/>
            <a:chExt cx="1338077" cy="580390"/>
          </a:xfrm>
        </p:grpSpPr>
        <p:sp>
          <p:nvSpPr>
            <p:cNvPr id="6" name="Freeform 6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L293D Motor Driver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9459" y="2766998"/>
            <a:ext cx="289443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Servo Terminal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8827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External Power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Supply Terminal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9259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 Power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Supply Terminal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5606" y="8465295"/>
            <a:ext cx="127328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Reset</a:t>
            </a:r>
          </a:p>
        </p:txBody>
      </p:sp>
      <p:grpSp>
        <p:nvGrpSpPr>
          <p:cNvPr id="14" name="Group 14"/>
          <p:cNvGrpSpPr/>
          <p:nvPr/>
        </p:nvGrpSpPr>
        <p:grpSpPr>
          <a:xfrm rot="-2484670">
            <a:off x="3896477" y="7941273"/>
            <a:ext cx="779758" cy="338219"/>
            <a:chOff x="0" y="0"/>
            <a:chExt cx="1338077" cy="580390"/>
          </a:xfrm>
        </p:grpSpPr>
        <p:sp>
          <p:nvSpPr>
            <p:cNvPr id="15" name="Freeform 15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5905150" y="7941273"/>
            <a:ext cx="779758" cy="338219"/>
            <a:chOff x="0" y="0"/>
            <a:chExt cx="1338077" cy="580390"/>
          </a:xfrm>
        </p:grpSpPr>
        <p:sp>
          <p:nvSpPr>
            <p:cNvPr id="18" name="Freeform 18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8287837">
            <a:off x="6950351" y="7138184"/>
            <a:ext cx="3162418" cy="536063"/>
            <a:chOff x="0" y="0"/>
            <a:chExt cx="3423917" cy="580390"/>
          </a:xfrm>
        </p:grpSpPr>
        <p:sp>
          <p:nvSpPr>
            <p:cNvPr id="21" name="Freeform 21"/>
            <p:cNvSpPr/>
            <p:nvPr/>
          </p:nvSpPr>
          <p:spPr>
            <a:xfrm>
              <a:off x="301116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2540"/>
              <a:ext cx="3423917" cy="582930"/>
            </a:xfrm>
            <a:custGeom>
              <a:avLst/>
              <a:gdLst/>
              <a:ahLst/>
              <a:cxnLst/>
              <a:rect l="l" t="t" r="r" b="b"/>
              <a:pathLst>
                <a:path w="3423917" h="582930">
                  <a:moveTo>
                    <a:pt x="3407408" y="261620"/>
                  </a:moveTo>
                  <a:lnTo>
                    <a:pt x="3032758" y="8890"/>
                  </a:lnTo>
                  <a:cubicBezTo>
                    <a:pt x="3021328" y="1270"/>
                    <a:pt x="3006088" y="0"/>
                    <a:pt x="2993388" y="6350"/>
                  </a:cubicBezTo>
                  <a:cubicBezTo>
                    <a:pt x="2980688" y="12700"/>
                    <a:pt x="2973067" y="25400"/>
                    <a:pt x="2973067" y="39370"/>
                  </a:cubicBezTo>
                  <a:lnTo>
                    <a:pt x="297306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2973067" y="330200"/>
                  </a:lnTo>
                  <a:lnTo>
                    <a:pt x="2973067" y="544830"/>
                  </a:lnTo>
                  <a:cubicBezTo>
                    <a:pt x="2973067" y="558800"/>
                    <a:pt x="2980687" y="571500"/>
                    <a:pt x="2993387" y="577850"/>
                  </a:cubicBezTo>
                  <a:cubicBezTo>
                    <a:pt x="2998467" y="580390"/>
                    <a:pt x="3004817" y="582930"/>
                    <a:pt x="3011167" y="582930"/>
                  </a:cubicBezTo>
                  <a:cubicBezTo>
                    <a:pt x="3018787" y="582930"/>
                    <a:pt x="3026407" y="580390"/>
                    <a:pt x="3032757" y="576580"/>
                  </a:cubicBezTo>
                  <a:lnTo>
                    <a:pt x="3407408" y="323850"/>
                  </a:lnTo>
                  <a:cubicBezTo>
                    <a:pt x="3417567" y="316230"/>
                    <a:pt x="3423917" y="304800"/>
                    <a:pt x="3423917" y="292100"/>
                  </a:cubicBezTo>
                  <a:cubicBezTo>
                    <a:pt x="3423917" y="279400"/>
                    <a:pt x="3417567" y="267970"/>
                    <a:pt x="3407408" y="261620"/>
                  </a:cubicBezTo>
                  <a:close/>
                  <a:moveTo>
                    <a:pt x="3049267" y="473710"/>
                  </a:moveTo>
                  <a:lnTo>
                    <a:pt x="3049267" y="111760"/>
                  </a:lnTo>
                  <a:lnTo>
                    <a:pt x="3317237" y="292100"/>
                  </a:lnTo>
                  <a:lnTo>
                    <a:pt x="304926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320600" y="4040812"/>
            <a:ext cx="217322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Stepper #2</a:t>
            </a:r>
          </a:p>
        </p:txBody>
      </p:sp>
      <p:grpSp>
        <p:nvGrpSpPr>
          <p:cNvPr id="24" name="Group 24"/>
          <p:cNvGrpSpPr/>
          <p:nvPr/>
        </p:nvGrpSpPr>
        <p:grpSpPr>
          <a:xfrm rot="8838758">
            <a:off x="9459839" y="4317456"/>
            <a:ext cx="856182" cy="268032"/>
            <a:chOff x="0" y="0"/>
            <a:chExt cx="1853958" cy="580390"/>
          </a:xfrm>
        </p:grpSpPr>
        <p:sp>
          <p:nvSpPr>
            <p:cNvPr id="25" name="Freeform 25"/>
            <p:cNvSpPr/>
            <p:nvPr/>
          </p:nvSpPr>
          <p:spPr>
            <a:xfrm>
              <a:off x="1441209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-2540"/>
              <a:ext cx="1853959" cy="582930"/>
            </a:xfrm>
            <a:custGeom>
              <a:avLst/>
              <a:gdLst/>
              <a:ahLst/>
              <a:cxnLst/>
              <a:rect l="l" t="t" r="r" b="b"/>
              <a:pathLst>
                <a:path w="1853959" h="582930">
                  <a:moveTo>
                    <a:pt x="1837449" y="261620"/>
                  </a:moveTo>
                  <a:lnTo>
                    <a:pt x="1462799" y="8890"/>
                  </a:lnTo>
                  <a:cubicBezTo>
                    <a:pt x="1451369" y="1270"/>
                    <a:pt x="1436129" y="0"/>
                    <a:pt x="1423429" y="6350"/>
                  </a:cubicBezTo>
                  <a:cubicBezTo>
                    <a:pt x="1410729" y="12700"/>
                    <a:pt x="1403109" y="25400"/>
                    <a:pt x="1403109" y="39370"/>
                  </a:cubicBezTo>
                  <a:lnTo>
                    <a:pt x="1403109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03109" y="330200"/>
                  </a:lnTo>
                  <a:lnTo>
                    <a:pt x="1403109" y="544830"/>
                  </a:lnTo>
                  <a:cubicBezTo>
                    <a:pt x="1403109" y="558800"/>
                    <a:pt x="1410729" y="571500"/>
                    <a:pt x="1423429" y="577850"/>
                  </a:cubicBezTo>
                  <a:cubicBezTo>
                    <a:pt x="1428509" y="580390"/>
                    <a:pt x="1434859" y="582930"/>
                    <a:pt x="1441209" y="582930"/>
                  </a:cubicBezTo>
                  <a:cubicBezTo>
                    <a:pt x="1448829" y="582930"/>
                    <a:pt x="1456449" y="580390"/>
                    <a:pt x="1462799" y="576580"/>
                  </a:cubicBezTo>
                  <a:lnTo>
                    <a:pt x="1837449" y="323850"/>
                  </a:lnTo>
                  <a:cubicBezTo>
                    <a:pt x="1847609" y="316230"/>
                    <a:pt x="1853959" y="304800"/>
                    <a:pt x="1853959" y="292100"/>
                  </a:cubicBezTo>
                  <a:cubicBezTo>
                    <a:pt x="1853959" y="279400"/>
                    <a:pt x="1847609" y="267970"/>
                    <a:pt x="1837449" y="261620"/>
                  </a:cubicBezTo>
                  <a:close/>
                  <a:moveTo>
                    <a:pt x="1479309" y="473710"/>
                  </a:moveTo>
                  <a:lnTo>
                    <a:pt x="1479309" y="111760"/>
                  </a:lnTo>
                  <a:lnTo>
                    <a:pt x="1747278" y="292100"/>
                  </a:lnTo>
                  <a:lnTo>
                    <a:pt x="1479309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Driving Servo Motors with L293D Shield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25600" y="5076825"/>
            <a:ext cx="317713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smtClean="0">
                <a:solidFill>
                  <a:srgbClr val="FF914D"/>
                </a:solidFill>
                <a:latin typeface="Open Sans Light Bold"/>
              </a:rPr>
              <a:t>Orange: </a:t>
            </a:r>
            <a:r>
              <a:rPr lang="en-US" sz="3400" dirty="0">
                <a:solidFill>
                  <a:srgbClr val="FF914D"/>
                </a:solidFill>
                <a:latin typeface="Open Sans Light Bold"/>
              </a:rPr>
              <a:t>Signal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1616"/>
                </a:solidFill>
                <a:latin typeface="Open Sans Light Bold"/>
              </a:rPr>
              <a:t>Red: VCC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B5016"/>
                </a:solidFill>
                <a:latin typeface="Open Sans Light Bold"/>
              </a:rPr>
              <a:t>Last: Ground </a:t>
            </a:r>
          </a:p>
        </p:txBody>
      </p:sp>
      <p:pic>
        <p:nvPicPr>
          <p:cNvPr id="1028" name="Picture 4" descr="Control DC, Stepper &amp; Servo with L293D Motor Driver Shield &amp;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83" y="2504021"/>
            <a:ext cx="10937968" cy="69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6402241" y="3619500"/>
            <a:ext cx="3834364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Ground, VCC, Signal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Have you ever wondered? </a:t>
            </a:r>
          </a:p>
        </p:txBody>
      </p:sp>
      <p:pic>
        <p:nvPicPr>
          <p:cNvPr id="7" name="y2mate.com - have you 3_v72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2857500"/>
            <a:ext cx="10563433" cy="5941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85471" y="8779320"/>
            <a:ext cx="3332076" cy="733057"/>
          </a:xfrm>
          <a:prstGeom prst="rect">
            <a:avLst/>
          </a:prstGeom>
        </p:spPr>
      </p:pic>
      <p:pic>
        <p:nvPicPr>
          <p:cNvPr id="5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553945" y="4130881"/>
            <a:ext cx="2811446" cy="27552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Driving Servo Motors with L293D (Video)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85471" y="7978373"/>
            <a:ext cx="3332076" cy="62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u="sng" dirty="0">
                <a:solidFill>
                  <a:srgbClr val="30585D"/>
                </a:solidFill>
                <a:latin typeface="Now Bold"/>
              </a:rPr>
              <a:t>PLAY THIS 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16471" y="5035613"/>
            <a:ext cx="1686394" cy="96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348" dirty="0">
                <a:solidFill>
                  <a:srgbClr val="AFB5B7"/>
                </a:solidFill>
                <a:latin typeface="Open Sans Bold"/>
              </a:rPr>
              <a:t>See</a:t>
            </a:r>
          </a:p>
          <a:p>
            <a:pPr algn="ctr">
              <a:lnSpc>
                <a:spcPts val="3783"/>
              </a:lnSpc>
            </a:pPr>
            <a:r>
              <a:rPr lang="en-US" sz="3348" dirty="0">
                <a:solidFill>
                  <a:srgbClr val="AFB5B7"/>
                </a:solidFill>
                <a:latin typeface="Open Sans Bold"/>
              </a:rPr>
              <a:t>Codes</a:t>
            </a:r>
          </a:p>
        </p:txBody>
      </p:sp>
      <p:pic>
        <p:nvPicPr>
          <p:cNvPr id="10" name="Arduino Servo Motor Control with Motor Driver Shield L29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00200" y="329292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85472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Code + Explanation 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5790" y="5231224"/>
            <a:ext cx="12121672" cy="465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#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include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&lt;Servo.h&gt;             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//Servo library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Arimo Bold"/>
              </a:rPr>
              <a:t>Ser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vo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servo_test;    		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//initialize a servo object for the connected servo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              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Open Sans Light Bold"/>
              </a:rPr>
              <a:t>int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angle = 0;   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Arimo Bold"/>
              </a:rPr>
              <a:t>v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oid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setup()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{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 servo_test.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attach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(9); 		 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 attach the signal pin of servo to pin9 of arduino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}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107" y="1885631"/>
            <a:ext cx="12732120" cy="297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545454"/>
                </a:solidFill>
                <a:latin typeface="Open Sans Light Bold"/>
              </a:rPr>
              <a:t>When the program starts running, the servo motor will rotate slowly from 0 degrees to 180 degrees, one degree at a time. When the motor has rotated 180 degrees, it will begin to rotate in the other direction until it returns to the home position.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Code + Explanation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196" y="2355033"/>
            <a:ext cx="12973139" cy="630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void 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loop()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for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 = 0; angle &lt; 180; angle += 1)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 	 // command to move from 0 degrees to 180 degrees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servo_test.</a:t>
            </a:r>
            <a:r>
              <a:rPr lang="en-US" sz="2129">
                <a:solidFill>
                  <a:srgbClr val="FF5757"/>
                </a:solidFill>
                <a:latin typeface="Open Sans Light Bold"/>
              </a:rPr>
              <a:t>write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(angle);         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	 //command to rotate the servo to the specified angle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(15);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  <a:p>
            <a:pPr>
              <a:lnSpc>
                <a:spcPts val="2981"/>
              </a:lnSpc>
            </a:pPr>
            <a:endParaRPr lang="en-US" sz="2129">
              <a:solidFill>
                <a:srgbClr val="000000"/>
              </a:solidFill>
              <a:latin typeface="Open Sans Light Bold"/>
            </a:endParaRP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(1000);</a:t>
            </a:r>
          </a:p>
          <a:p>
            <a:pPr>
              <a:lnSpc>
                <a:spcPts val="2981"/>
              </a:lnSpc>
            </a:pPr>
            <a:endParaRPr lang="en-US" sz="2129">
              <a:solidFill>
                <a:srgbClr val="000000"/>
              </a:solidFill>
              <a:latin typeface="Open Sans Light Bold"/>
            </a:endParaRP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for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 = 180; angle&gt;=1; angle-=5)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// command to move from 180 degrees to 0 degrees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servo_test.</a:t>
            </a:r>
            <a:r>
              <a:rPr lang="en-US" sz="2129">
                <a:solidFill>
                  <a:srgbClr val="FF5757"/>
                </a:solidFill>
                <a:latin typeface="Open Sans Light Bold"/>
              </a:rPr>
              <a:t>write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(angle);       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  //command to rotate the servo to the specified angle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(5);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(1000);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68692" y="2706536"/>
            <a:ext cx="7307737" cy="65517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23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Servo Motor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6509" t="8707" b="8707"/>
          <a:stretch>
            <a:fillRect/>
          </a:stretch>
        </p:blipFill>
        <p:spPr>
          <a:xfrm>
            <a:off x="0" y="0"/>
            <a:ext cx="13714067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172568" y="3658420"/>
            <a:ext cx="8115300" cy="2970160"/>
            <a:chOff x="0" y="0"/>
            <a:chExt cx="10820400" cy="3960213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0820400" cy="1934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191919"/>
                  </a:solidFill>
                  <a:latin typeface="Heebo Bold"/>
                </a:rPr>
                <a:t>Thank you!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72685"/>
              <a:ext cx="10820400" cy="148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 spc="164">
                  <a:solidFill>
                    <a:srgbClr val="191919"/>
                  </a:solidFill>
                  <a:latin typeface="Roboto Bold"/>
                </a:rPr>
                <a:t>LET US KNOW IF YOU HAVE QUESTIONS OR CLARIFICATIONS.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167" y="2788215"/>
            <a:ext cx="13166000" cy="688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3-17 (Servo Motor Basics, Type, Working Principles):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      https://realpars.com/servo-motor/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18-19 (L293D Motor Driver):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://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lastminuteengineers.com/l293d-motor-driver-shield-arduino-tutorial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/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20 (Connect with Arduino):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://youtu.be/zZ1sYtoo5gw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21-22 (Code):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://www.allaboutcircuits.com/projects/servo-motor-control-with-an-arduino/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11479"/>
            <a:ext cx="3259100" cy="881654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3" name="AutoShape 3"/>
          <p:cNvSpPr/>
          <p:nvPr/>
        </p:nvSpPr>
        <p:spPr>
          <a:xfrm>
            <a:off x="10566997" y="0"/>
            <a:ext cx="7721003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4891749" y="-859950"/>
            <a:ext cx="5675247" cy="11345158"/>
            <a:chOff x="0" y="0"/>
            <a:chExt cx="1913890" cy="3825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3825980"/>
            </a:xfrm>
            <a:custGeom>
              <a:avLst/>
              <a:gdLst/>
              <a:ahLst/>
              <a:cxnLst/>
              <a:rect l="l" t="t" r="r" b="b"/>
              <a:pathLst>
                <a:path w="1913890" h="3825980">
                  <a:moveTo>
                    <a:pt x="0" y="0"/>
                  </a:moveTo>
                  <a:lnTo>
                    <a:pt x="1913890" y="0"/>
                  </a:lnTo>
                  <a:lnTo>
                    <a:pt x="1913890" y="3825980"/>
                  </a:lnTo>
                  <a:lnTo>
                    <a:pt x="0" y="3825980"/>
                  </a:lnTo>
                  <a:close/>
                </a:path>
              </a:pathLst>
            </a:custGeom>
            <a:solidFill>
              <a:srgbClr val="F4B8B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735218" y="1294937"/>
            <a:ext cx="7552782" cy="7697127"/>
            <a:chOff x="0" y="0"/>
            <a:chExt cx="10070376" cy="102628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070376" cy="1936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191919"/>
                  </a:solidFill>
                  <a:latin typeface="Heebo Bold"/>
                </a:rPr>
                <a:t> Agenda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63794"/>
              <a:ext cx="10070376" cy="7399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Basics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B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asics(Visuals)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How does it work?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Types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Types Explanation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Working 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Principles of a DC Servo Motor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Wo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rking Principles of an AC Servo Motor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Driving Servo Motors with L293D Shield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Driving Servo Motors with L293D (Video)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Code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Code Explanation  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Applications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97480" y="3086100"/>
            <a:ext cx="4463787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2608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Servo Motor Basics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3297" y="4673741"/>
            <a:ext cx="11253741" cy="458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Control circuit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S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ervo motor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Shaft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Amplifier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E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ncoder or resolver.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3297" y="2819100"/>
            <a:ext cx="11914728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"/>
              </a:rPr>
              <a:t>Servo motors are part of a closed-loop system and are comprised of several parts namely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9625" y="2553102"/>
            <a:ext cx="11941084" cy="67051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9625" y="964674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Servo Motor Basics(Visuals)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3" name="AutoShape 3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How Does it work?(Video)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pic>
        <p:nvPicPr>
          <p:cNvPr id="8" name="how does it wo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700" y="3050035"/>
            <a:ext cx="10573424" cy="5947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Types(3 x 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37837"/>
            <a:ext cx="13567114" cy="273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AC or DC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Brush or Brushless(DC)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Synchronous or Asynchronous(AC)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290625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AC or DC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75226" y="290625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66421" y="290625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9616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DC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9616" y="4684184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speed is directly proportional to the supply voltage with a constant load.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66421" y="4684184"/>
            <a:ext cx="3481055" cy="21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speed is determined by the frequency of the applied voltage and the number of magnetic poles.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Performance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69616" y="7017098"/>
            <a:ext cx="3481055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DC motors are also used in servo systems but recommended when there's no demand of high precision.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014353"/>
            <a:ext cx="4077579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AC motors will withstand higher current and are more commonly used where high repetitions and high precision are required.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Usablity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3452558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Brushed or Brushless(DC)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75226" y="3452558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38418" y="3452558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Brushed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9616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Brushless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988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9616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 dirty="0">
                <a:solidFill>
                  <a:srgbClr val="000000"/>
                </a:solidFill>
                <a:latin typeface="Open Sans Light Bold"/>
              </a:rPr>
              <a:t>Brushless motors are comparatively more expensive and harder to operate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35614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Brushed motors are generally less expensive and simpler to operate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Cost &amp; Usability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00423" y="7449923"/>
            <a:ext cx="3550248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Less reliable,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have lower efficiency, 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and are more noisy.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449923"/>
            <a:ext cx="4077579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more reliable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have higher efficiency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and are less noisy.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681</Words>
  <Application>Microsoft Office PowerPoint</Application>
  <PresentationFormat>Custom</PresentationFormat>
  <Paragraphs>184</Paragraphs>
  <Slides>25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Calibri</vt:lpstr>
      <vt:lpstr>Open Sans Light Bold</vt:lpstr>
      <vt:lpstr>Open Sans</vt:lpstr>
      <vt:lpstr>Arimo Bold</vt:lpstr>
      <vt:lpstr>Roboto</vt:lpstr>
      <vt:lpstr>Roboto Bold</vt:lpstr>
      <vt:lpstr>Now Bold</vt:lpstr>
      <vt:lpstr>Open Sans Bold</vt:lpstr>
      <vt:lpstr>Heebo Bold</vt:lpstr>
      <vt:lpstr>Glacial Indifference</vt:lpstr>
      <vt:lpstr>Heebo Bold Bold</vt:lpstr>
      <vt:lpstr>Glacial Indifference Bold</vt:lpstr>
      <vt:lpstr>Open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Pai- lecture</dc:title>
  <cp:lastModifiedBy>dee</cp:lastModifiedBy>
  <cp:revision>4</cp:revision>
  <dcterms:created xsi:type="dcterms:W3CDTF">2006-08-16T00:00:00Z</dcterms:created>
  <dcterms:modified xsi:type="dcterms:W3CDTF">2020-10-08T19:21:27Z</dcterms:modified>
  <dc:identifier>DAEJZf6MRxM</dc:identifier>
</cp:coreProperties>
</file>